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58" r:id="rId4"/>
    <p:sldId id="259" r:id="rId5"/>
    <p:sldId id="285" r:id="rId6"/>
    <p:sldId id="300" r:id="rId7"/>
    <p:sldId id="282" r:id="rId8"/>
    <p:sldId id="283" r:id="rId9"/>
    <p:sldId id="287" r:id="rId10"/>
    <p:sldId id="261" r:id="rId11"/>
    <p:sldId id="263" r:id="rId12"/>
    <p:sldId id="288" r:id="rId13"/>
    <p:sldId id="262" r:id="rId14"/>
    <p:sldId id="292" r:id="rId15"/>
    <p:sldId id="291" r:id="rId16"/>
    <p:sldId id="270" r:id="rId17"/>
    <p:sldId id="295" r:id="rId18"/>
    <p:sldId id="296" r:id="rId19"/>
    <p:sldId id="294" r:id="rId20"/>
    <p:sldId id="265" r:id="rId21"/>
    <p:sldId id="289" r:id="rId22"/>
    <p:sldId id="267" r:id="rId23"/>
    <p:sldId id="297" r:id="rId24"/>
    <p:sldId id="298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2:51:18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4390 200,'-84'-4,"1"0,10 1,3-3,8-1,2-2,0-3,2 1,7 6,1 0,0-6,-1 1,-12 5,-2 0,6-2,-1-1,-14-5,-2 1,-4 1,1 2,10 0,0 1,-5-1,1 2,11 6,1 1,-4-4,-1 0,-2 4,0 0,0 0,-1 0,-5 0,1 0,5 0,2 0,-3 0,3 0,14 0,1 0,-3 0,2 0,-24 0,-1 0,2 0,18 0,1 0,16 0,1 0,7 0,0 0,0 9,-7-1,6 12,-6-3,-2 12,0-4,-11 12,2-5,-2 8,-1 5,1-5,-1 11,1-10,0 4,7-8,-6 8,15-14,0 9,4-12,9 5,-11 2,16-3,-23 10,23-13,-24 12,25-15,-10 14,10-6,-1 12,2-6,-2 7,10 9,-7-7,13 34,-3-12,5 25,0 0,0 2,0-38,0 1,0 0,0 0,0 1,0-1,-1-6,2 0,6 16,3 2,-1-8,2 1,10 17,2-2,-10-23,1 0,17 28,-2-5,-8-6,-2-14,5 9,-4-10,3 12,7 11,1-1,-6-14,7 7,1-1,-9-14,7 5,2 0,3-2,-7-13,4 1,-3-4,1-2,24 32,-23-35,0-2,15 12,5 0,0 0,-7-7,6 0,-7-8,6-4,2 4,13-3,-11-1,27 8,-29-16,1-2,-3-2,-14-1,24 7,-57-22,19-2,25-3,44 8,-32-5,7 3,0 5,7 4,-2 0,23 4,3 3,-3 2,7 4,-8-2,-3-1,-2 1,-6-2,4 1,-6-3,0-2,-3-2,19 6,-1-1,-24-5,-4-2,-9-3,-3 0,30 8,-20-8,-15-6,4-1,-20-6,11 0,-4 0,-1 0,6 0,-6 0,7 0,28 0,-13 0,-12 0,4 0,0 0,5 0,39 0,4 0,-20 0,1 0,-15 0,4 0,-5 0,8 0,-3 0,3 0,0 0,0 0,-1 0,-5 0,-2 0,-11 0,-2 0,33 0,-13 0,-17 0,-1-6,-9 0,-7-6,6 0,-6-4,1 3,-3-3,1-1,-5 0,4-5,1 0,-5 0,4 0,-6 0,2-5,-7-1,7-7,-5 1,8-9,18-13,-20 10,1 5,0 2,-2-1,22-29,-11 15,2 0,12-25,-1 4,-31 30,-1-1,5 0,-2 0,16-41,-1 7,-3-4,-4-3,-4 25,1-3,-8 7,1 0,11-13,1 0,-9 10,-2 1,2 2,-2 1,-4 7,-1-1,6-20,0 0,-7 16,-2 0,3-10,0 0,-3 6,-2 3,3-23,-6 25,1 1,12-26,-5-15,-5 34,2-12,-7 22,5 2,-7 9,-1 13,-5 1,-4 15,-27-30,-8 9,-22-39,-9 4,32 29,-2-1,-7 0,-1-2,-8-14,-3-3,-8 2,-1-2,-3-13,-1 0,-10 6,3 3,20 13,3 1,-10-5,0 2,13 13,1 0,1-8,0 1,-7 6,3 2,-18-28,-8 13,29 7,-9 5,11 2,-5 4,7 4,-3 5,6 7,-8-6,8 11,-14-6,12 6,-22-1,15 1,-15-1,7 1,-9 4,1-3,0 3,-1 1,9-4,-7 10,15-5,-6 6,7 0,1 0,-1 0,1 0,6 0,-22 0,25 0,-32 6,0 2,8 5,-21 1,16-1,0-5,-8 4,18-11,-7 5,15-1,-7-3,9 3,6-5,-4 0,11 0,-5 0,13 0,-4 0,4 4,-1-2,3 2,5 0,0 2,1-1,3-1,-1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1:55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1394 96,'-60'0,"-1"0,12 0,6 0,-38 0,26 0,-30 0,11 0,14 0,-4 0,16 0,8 4,1 2,0 11,11-6,-9 5,11-6,0 0,-5 1,5 3,-6-2,0 3,0-4,0-1,0 6,1-5,-1 5,6-6,-5 0,16-1,-9-4,15 3,-8 0,4 4,0 1,5 4,0-3,7 4,-7 1,7-1,-8 7,8 1,-8 0,8 4,-3-4,4 13,0-6,0 13,0-12,0 4,0-6,0 0,0 0,0-6,0-2,0-5,0-1,0 1,4 0,1-1,4 1,1 5,4-3,-3 3,6-5,4 0,-1 0,12 9,-11-2,6 2,0 4,-7-12,14 14,-13-14,11 8,-5-2,0-9,6 16,-6-15,6 9,6-5,-6 0,13 1,-13-6,13 5,-6-4,25 14,-20-12,25 12,-19-13,14 7,-8-6,6 4,-13-10,5 9,-8-10,1 4,-1-10,0-2,-6-5,5 0,-6 0,7 0,9 0,-7 0,6 0,1 0,1-6,0 0,-2-2,1-3,-7 5,6-2,-7-2,-1 3,0-5,1 0,-1 0,0 0,1-5,-1 4,8-11,-5 11,13-12,-14 6,15-7,-7 1,0 0,6-1,-11-5,6-2,0-1,-12-2,10 3,-18-3,5-1,-8 1,2-7,-7 7,-1-5,-8 9,0 0,1 0,-6 1,-1-1,-4 0,-1 0,1 0,-1 0,1 0,-5-7,3 6,-8 0,4 2,-5 5,0-6,0 0,0 0,-8 6,-4-4,-8 4,0 0,-1-5,2 11,-7-6,6 7,-11-2,5 1,-13-2,6 0,-13 4,12-2,-11 7,11-8,-12 8,13-2,-6 4,0 5,5-4,-5 4,1-5,10 5,-9-4,10 4,-4-5,-1 1,0-1,0 1,0-1,0 0,0 5,0-3,0 3,0 0,0-3,0 7,1-2,4 4,3-4,5 2,-6-2,5 4,-4 0,5 0,0 0,-6 0,5 0,-10 5,4 1,-6 4,0 1,-7 0,5 0,-4 0,6-1,0-4,0 3,6-3,1-1,1 0,3-1,1-3,3 7,7-7,-6 7,-2-7,4 6,-11-2,15 0,-7-1,-4-4,10 0,-15 0,12 0,0 0,-8 0,12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2:14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1637 176,'-55'0,"11"0,20 0,-1 0,-1 0,0 0,-28 0,-3 0,-5 0,11-1,1 2,7 4,-18 2,-1 2,4 5,-31 13,26-1,6-6,-9 11,9-17,1 9,16-6,1 6,13-3,1-1,7 0,-1 0,0-1,4 1,-2 0,1 5,-3-4,-2 11,5 1,-4 2,0 20,-3-12,-1 13,-1 1,5 1,-5 17,12-25,2 0,-12 43,10-33,2-1,3 21,0-15,1 0,5 12,-2 5,0 3,4 15,0-20,0-1,0 7,0-10,0 0,0 16,3-19,1 2,0-12,1-4,10 34,-7-35,0 2,0 4,0 0,0-3,0-1,-1 1,1-2,13 34,0-23,7 8,-2-11,-2-11,-1-14,6-1,-7-8,5-4,-2-7,1-7,6-4,7 2,1-1,8 1,7-6,2-1,9-5,-1 0,31 0,-14 0,8 0,-33 1,2-2,39-6,-45 7,2-2,21-9,-1-3,16 3,-19-1,2-2,-18 6,-3 1,36-2,-25-2,0-1,31 1,-28-1,-1-1,15-1,-17 6,-2 0,-2 1,-3-1,1 1,11 6,17-12,10 11,3-4,-1 0,-45 5,0 0,46-5,-18 0,-17 2,-2-1,6-2,8-2,0 2,-8 4,-5-3,-1-2,1 0,-12 1,2-1,17-6,-13 6,1 0,7 0,-9 1,1 0,25-2,-1 1,11-6,-23 13,16-12,-25 8,0 0,34-9,-27 9,-4 0,9-7,-4 7,3 0,20-9,-19 5,2 1,-19 0,-1 0,6-1,0 2,-5 2,1 1,10-4,0 1,-5 6,1 0,4-3,2 1,11 2,2 2,2-1,1 0,5 0,1 0,0 0,-4 0,-21 0,-2 0,3-1,-2 2,35 5,-1-4,-11 11,-20-12,-19 5,-15-6,-9 0,-5 0,-5 0,-23 29,4-18,-18 19,15-23,0-6,-1 21,98-10,-10 15,2-16,6-4,-19-3,-2 1,1 2,0 1,2-3,-3-1,-14 1,-1 0,6 2,1 0,6-6,-1 0,-4 5,0 1,15-2,-2-1,-16 3,-3 2,1-2,1 1,5 3,0 2,-4-2,0 2,9 3,1 1,-5 0,1-1,10 1,3 0,-1 1,1-1,13 2,0-1,-4 1,-2-2,-15-3,-1-1,-3 0,1-1,7-3,0-2,-11 1,1 0,25 2,0-1,-24-1,-1 0,26 2,1-2,-17-2,3-2,-1-1,7 0,-2 0,-10 0,-1 0,3 1,14-1,4 1,1 1,1 2,2 0,4 1,-3-2,6 1,0-1,-7 0,3 1,-6 0,5 1,-3 0,6 1,-2 0,-7 0,-6-2,-6 1,-3 0,19 6,-1 0,11-3,-6-3,-37-3,-2-2,11 2,-1-2,-15-2,-3-2,35 1,-26 0,-3 0,-14 0,-3 0,1 0,-6 0,6 0,0 0,1 0,16 0,-14-4,20-3,-12-11,15-3,-7 2,5-6,-14 11,14-10,-13 10,5-9,-8 4,-6 1,-2-3,-1 9,-4-9,-1 10,-3-5,-4 1,0 4,-2-4,-5 6,0 0,-1-5,-4 4,4-3,-9 4,4 0,-45-6,19 8,-34 1,33 7,1 3,58-19,27-7,-24 13,3 1,23-7,11-4,-4 5,12 8,-3 2,-22-2,2-1,0 2,-1 4,0 2,0-3,29-6,0-1,-24 5,1 0,-2 1,26-2,-1-1,-1-3,0 1,-9 3,-1 0,-5-4,-1 0,-5 0,-3 0,-15 2,0-2,20-3,-3-2,4-2,-14 1,1-1,-9 4,-3-1,-2-5,1-2,13 0,0-2,-15 0,-3-1,39-14,-44 12,0 0,35-12,2-13,-26 18,1 0,29-15,-22 10,1 0,-11 8,0 1,11-2,-1 0,-14 3,0 2,10 1,-1 0,26-26,-33 22,0 0,-8-2,-1 0,38-21,-23-2,1 6,-18 2,5-5,-6 5,0 0,0-6,0 6,1-7,17-19,-20 24,26-30,-29 31,15-15,-9 9,-2 7,0 2,-9 15,-1 2,-9 7,-3 0,-2 5,-4-4,-4 4,-1-4,-4-7,0 5,-5-11,-5 11,-14-20,-18 9,-6-14,-25 4,2-1,24 20,-2 0,1-1,-3 1,-7 1,-4 1,-4-5,-3 1,-10 1,-6-1,4 0,-7-2,-6 1,2 4,-6 2,-2 0,4 0,8 0,3 0,-1 0,-6 1,15 3,-4 1,-1-1,-3 1,-1 1,-2 1,2 1,-4 1,-1 1,-1 1,1 0,2-1,4 0,-10-2,5-1,2 0,-2 1,-5 1,10 2,-5 2,-3 0,0 1,2 0,3 1,7 0,-20 0,6 1,4 1,0 1,2 0,1 1,-1 1,-1-1,9 0,-3 0,0 0,3 0,6 0,-15 0,6 0,1 0,-2 0,0 0,7 0,-2 0,4 0,-6-1,-3 2,-9 2,2 2,26-1,2 1,-5 3,2 1,12-1,4-1,-28 7,-15 1,17-1,-9-6,-10 5,16-6,23 0,-1 2,-34 13,37-14,0 1,-4 5,0 2,-3-3,-1 0,-11 0,-2 1,-11 3,-2 1,0-3,-1-1,22-1,-2 0,0 1,0 2,0 1,-1-1,-3-1,-2-1,0 0,-3 3,-2 1,0-2,-6 0,-1-2,0 0,0-2,0-1,-1 0,-9 3,-2 1,3-1,11-2,2-2,4 1,-20 5,4 0,2-2,6-1,28-4,4-2,-8 2,2-2,-36 2,32 3,23-11,11 5,18-6,5-16,-16 1,-4-21,-21 4,-21-18,29 23,-2 0,-8-6,-3 1,-6 2,-3 0,1-3,-1 1,-2 5,-2 2,1-1,0 1,-6 3,-1 2,-7 1,-2 2,1-1,-1 0,-5-2,0 2,6 4,2 0,5-3,0 1,-7 6,4 1,25-3,0 1,-30 2,0 0,28-3,0 1,-19 1,-1 0,14-1,2-1,4 1,1-1,0 0,-1 0,-5 0,0-1,4-2,0 1,-9 1,-1 0,4-4,1 1,-6 3,-1 0,1-3,0 0,0 3,0 0,-8-1,3 1,22 4,1 1,-20 0,1 1,-17-2,31 5,-2-1,-40-8,19 11,3-4,8 6,9 0,2 0,-1 0,7 0,-7 0,1 5,5 2,-13 6,14-1,-15 1,7-1,-9 1,-8 1,14-1,-12 0,14-1,-7-4,-10-3,8 1,-8-4,10 9,-10-3,-12 6,-1-6,1 5,33-12,2 0,-13 10,14-10,-1-1,-17 5,-7-5,23 4,0 0,-20-3,-23 7,22-8,6 6,-6-5,8 5,1-6,7 0,3 0,7 0,1 0,0 5,-1-3,1 3,6-1,-5-2,13 2,-13 2,12-5,-11 4,-4 1,7-5,-20 11,19-11,-20 5,13-6,-5 0,15 0,-6 0,5 0,1 0,1 0,7 0,0 0,6 0,-5 0,11 0,-10-5,10 4,-5-3,11 4,-4 0,4 0,-4 0,-4 0,8 0,-2-4,-1 3,7-6,-11 2,4-4,3 5,-6-1,7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25:00.1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2639 1,'-79'0,"6"0,9 6,-5 15,15-9,0 2,-13 18,15-9,-1-1,-9 7,21-1,-1 0,-43 10,21 10,-9-7,19-2,3-2,1 2,14-9,-7 5,11-12,-3 11,2-11,0 4,-1 1,0 1,6-1,-6 6,8-13,-9 13,8-12,-7 11,8-11,-9 12,1-5,0 0,-2 5,3-5,-11 8,7-1,-16 17,17-19,-16 23,6-10,1 0,-2 18,3-19,4 12,-6 0,7-4,0 4,-1-6,8-2,7-1,2-1,9 7,-3-6,-2 15,11-7,-9 0,10 7,-5-15,5 14,-4-14,4 15,0-15,-5 14,11-5,-11 7,4 9,1-6,-6 15,5-6,4-23,0-1,-2 15,5-17,2-1,-1 12,0 24,0-10,0-23,0-1,0 21,0 23,0-21,0-8,6 8,-5-10,10-8,-4-1,-1-9,4-7,-9-1,9-7,-4 0,4-1,-4 1,3 0,-8-6,8-2,-3 1,-1-10,4 4,-31 23,21 0,-11 14,2 4,10 16,0-13,0 2,0-8,0-1,0 7,0 0,0 5,0 0,0-1,0-3,0 20,-1-26,2-2,5 15,2 25,6-10,0-10,0 8,-2-24,1 4,-1-17,0 1,0-1,0 0,0 9,5-7,-3 14,4-13,-6 5,0-8,0 1,-1-8,1 6,-1-6,0 0,0-1,0-7,0 7,0-6,0 6,-1-7,1 6,5-4,-3 12,7-13,-2 13,4-6,9 10,9 8,0-11,-8-8,0-1,8 4,1 4,1-2,-1-7,31 27,-29-33,7 2,-8-4,4-11,-12-2,4-5,1-5,-6-2,6-4,17 7,-11-6,46 13,-43-13,42 6,-38-7,23 0,-10 0,10 0,-8 0,27 0,-32 0,-6 0,1 0,28 0,-21 3,3 2,-6-1,1 1,11-1,1 1,-17 2,1 0,34-2,-2 1,-39 1,0 1,28-2,0-2,19 2,1-6,-12 0,-13 0,-16 0,5-5,-6-8,8-8,1-5,8-8,-12 0,5-7,4-8,4-10,-29 24,1-1,-5 2,-1-1,32-29,-33 31,-1 0,26-24,-12 8,0 1,16-9,-22 14,-1 0,20-15,-12 16,1-2,-11 3,-2 0,6-1,-1 1,-4-2,-3 0,17-33,-17 24,1-3,-8-1,-1-2,2-1,-1-2,-2-11,-1-1,0 9,-2-2,0-12,-2-3,-3 7,-2-2,3-11,-2-2,-4 7,0-1,1-12,0 0,0 6,-1-1,-2-6,-2-1,1 0,-2 1,-3 7,-1-1,0-5,1 1,0 2,-1 4,-4 20,0 0,0-16,-1 3,-4-15,0 35,0 0,0-26,0 12,0 25,-10 3,0 21,-10 1,9 11,3 1,0 1,6-1,-7-4,6 1,2 3,-7-13,0-42,-12-13,12 21,-1-1,-6 12,1 0,5-5,1 1,-13-35,0-8,6 19,-11 2,11 10,-4 0,0-1,5 9,-4 1,1 9,3-1,-3 1,6 6,-1-4,-5 4,4-6,-9-1,8 1,-7 6,8-5,-8 6,2-8,-4 8,0-6,1 12,-8-13,0 11,-9-15,3 14,-1-6,1 7,-7-1,6 1,-11 4,11-3,-10 10,3-11,-4 11,-2-6,3 7,0 1,6 0,-5-1,6 7,-1-4,2 8,7-7,6 9,-4-4,4 0,0 4,1 0,6 3,5 7,1-12,0 3,-2-15,-11-3,3-4,-13-11,6 7,0-5,-3 12,4-3,3 10,-13-6,17 8,-15 3,16 3,-9 4,10 0,-5 0,6 5,-5-4,8 8,-13-9,13 5,-8-1,-1-3,5 4,-5-1,6-2,-5 2,4-4,-5 4,6-2,0 7,1-7,-1 7,0-4,0 1,5 3,-3-3,-1 4,3 0,-10 0,15 0,-12 0,5 0,2 0,-7 0,8 0,-5 0,1 0,-1 0,-6 0,5 0,-5 0,7 0,-7 0,5 0,-5 0,1-5,3 4,-3-4,5 5,-6 0,5-4,-4 3,5-3,-6 4,5-4,-5 3,1-8,4 3,-11 1,11-4,-5 4,6-5,5 2,-3 2,-1-1,3 6,-5-4,7 5,-4 0,1 0,-1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7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8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C0BC0-DE8D-F948-B705-B9F09462B614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754E-0315-C947-99D7-3BE2FBFD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06400"/>
            <a:ext cx="7772400" cy="2387600"/>
          </a:xfrm>
        </p:spPr>
        <p:txBody>
          <a:bodyPr/>
          <a:lstStyle/>
          <a:p>
            <a:r>
              <a:rPr lang="en-US" dirty="0"/>
              <a:t>Introducing R and the RStudio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01899-B809-8C44-AA99-56AE9578D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Alana Schick, IMC Bioinformatics, University of Calgary</a:t>
            </a:r>
          </a:p>
          <a:p>
            <a:r>
              <a:rPr lang="en-US" dirty="0" err="1"/>
              <a:t>a.schick@ucalgary.ca</a:t>
            </a:r>
            <a:r>
              <a:rPr lang="en-US" dirty="0"/>
              <a:t>, @</a:t>
            </a:r>
            <a:r>
              <a:rPr lang="en-US" dirty="0" err="1"/>
              <a:t>alana_schick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AEE8703-8CB5-1644-B1B6-CAF05D5A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0" y="5257800"/>
            <a:ext cx="3446462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3F32B3-C670-8644-8C36-A2921D17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8" y="5434012"/>
            <a:ext cx="3694113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6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BE63B-A9C0-FB4B-B425-B31BE8B4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39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5DE20-267A-6E46-BED8-65213EB541FB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1F606-DEE5-5E41-97C8-B6721E280065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5CAED1-878B-DC43-8182-E80EE2E2E13F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RStudio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3562F-7FB9-364F-9205-1601FF787815}"/>
              </a:ext>
            </a:extLst>
          </p:cNvPr>
          <p:cNvSpPr txBox="1"/>
          <p:nvPr/>
        </p:nvSpPr>
        <p:spPr>
          <a:xfrm>
            <a:off x="2399841" y="4515081"/>
            <a:ext cx="124674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02435-3C4B-3046-AE32-79214122FD2C}"/>
              </a:ext>
            </a:extLst>
          </p:cNvPr>
          <p:cNvSpPr txBox="1"/>
          <p:nvPr/>
        </p:nvSpPr>
        <p:spPr>
          <a:xfrm>
            <a:off x="6224530" y="4515081"/>
            <a:ext cx="949287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91791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</p:spTree>
    <p:extLst>
      <p:ext uri="{BB962C8B-B14F-4D97-AF65-F5344CB8AC3E}">
        <p14:creationId xmlns:p14="http://schemas.microsoft.com/office/powerpoint/2010/main" val="7698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8040611-92AB-7647-8282-9A27B6AB0331}"/>
              </a:ext>
            </a:extLst>
          </p:cNvPr>
          <p:cNvSpPr/>
          <p:nvPr/>
        </p:nvSpPr>
        <p:spPr>
          <a:xfrm rot="16200000">
            <a:off x="2131767" y="4340330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C60487-1E2C-8E47-8095-F10021C361C8}"/>
                  </a:ext>
                </a:extLst>
              </p14:cNvPr>
              <p14:cNvContentPartPr/>
              <p14:nvPr/>
            </p14:nvContentPartPr>
            <p14:xfrm>
              <a:off x="1274309" y="2434693"/>
              <a:ext cx="2962800" cy="18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C60487-1E2C-8E47-8095-F10021C36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309" y="2327053"/>
                <a:ext cx="3070440" cy="2092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BFDB96-8983-3944-B7E4-3559D1F7D09C}"/>
              </a:ext>
            </a:extLst>
          </p:cNvPr>
          <p:cNvSpPr txBox="1"/>
          <p:nvPr/>
        </p:nvSpPr>
        <p:spPr>
          <a:xfrm>
            <a:off x="1631186" y="5548390"/>
            <a:ext cx="24211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Choose this one.</a:t>
            </a:r>
          </a:p>
        </p:txBody>
      </p:sp>
    </p:spTree>
    <p:extLst>
      <p:ext uri="{BB962C8B-B14F-4D97-AF65-F5344CB8AC3E}">
        <p14:creationId xmlns:p14="http://schemas.microsoft.com/office/powerpoint/2010/main" val="39251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3404210" y="2268431"/>
            <a:ext cx="4087260" cy="31700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Everything in the console will be forgotten when you close the session.</a:t>
            </a:r>
          </a:p>
          <a:p>
            <a:endParaRPr lang="en-US" sz="2000" dirty="0"/>
          </a:p>
          <a:p>
            <a:r>
              <a:rPr lang="en-US" sz="2000" dirty="0"/>
              <a:t>Scripts are saved, keeping a complete record of the commands you ran so you can run them again (</a:t>
            </a:r>
            <a:r>
              <a:rPr lang="en-US" sz="2000" dirty="0" err="1"/>
              <a:t>ie</a:t>
            </a:r>
            <a:r>
              <a:rPr lang="en-US" sz="2000" dirty="0"/>
              <a:t>. completely reproducible).</a:t>
            </a:r>
          </a:p>
          <a:p>
            <a:endParaRPr lang="en-US" sz="2000" dirty="0"/>
          </a:p>
          <a:p>
            <a:r>
              <a:rPr lang="en-US" sz="2000" dirty="0"/>
              <a:t>Can execute parts of this or the entire script.</a:t>
            </a:r>
          </a:p>
        </p:txBody>
      </p:sp>
    </p:spTree>
    <p:extLst>
      <p:ext uri="{BB962C8B-B14F-4D97-AF65-F5344CB8AC3E}">
        <p14:creationId xmlns:p14="http://schemas.microsoft.com/office/powerpoint/2010/main" val="43440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 - commenting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2923867" y="2714381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Comment out lines of your scripts by using the # symbol. R will not run these.</a:t>
            </a:r>
          </a:p>
          <a:p>
            <a:endParaRPr lang="en-US" sz="2000" dirty="0"/>
          </a:p>
          <a:p>
            <a:r>
              <a:rPr lang="en-US" sz="2000" dirty="0"/>
              <a:t>Be descriptive. You will not remember what you did a year later.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437D9A-8C98-9B4D-94F8-1200C3DBB8D4}"/>
                  </a:ext>
                </a:extLst>
              </p14:cNvPr>
              <p14:cNvContentPartPr/>
              <p14:nvPr/>
            </p14:nvContentPartPr>
            <p14:xfrm>
              <a:off x="521549" y="4653373"/>
              <a:ext cx="1305720" cy="67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437D9A-8C98-9B4D-94F8-1200C3DBB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09" y="4545373"/>
                <a:ext cx="141336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D53CC7-8C8A-454A-A283-B7234A929E77}"/>
                  </a:ext>
                </a:extLst>
              </p14:cNvPr>
              <p14:cNvContentPartPr/>
              <p14:nvPr/>
            </p14:nvContentPartPr>
            <p14:xfrm>
              <a:off x="435509" y="937093"/>
              <a:ext cx="7759440" cy="148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D53CC7-8C8A-454A-A283-B7234A929E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509" y="829453"/>
                <a:ext cx="7867080" cy="16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5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3194890" y="1997839"/>
            <a:ext cx="4087260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Packages are collections of R functions developed for a specific task.</a:t>
            </a:r>
          </a:p>
          <a:p>
            <a:endParaRPr lang="en-US" sz="2000" dirty="0"/>
          </a:p>
          <a:p>
            <a:r>
              <a:rPr lang="en-US" sz="2000" dirty="0"/>
              <a:t>Packages need to first be installed on your computer.</a:t>
            </a:r>
          </a:p>
          <a:p>
            <a:endParaRPr lang="en-US" sz="2000" dirty="0"/>
          </a:p>
          <a:p>
            <a:r>
              <a:rPr lang="en-US" sz="2000" dirty="0"/>
              <a:t>After installed, library() is the command used to load a package.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151DE0-01A9-FE4D-9DFE-74552DF5AA58}"/>
                  </a:ext>
                </a:extLst>
              </p14:cNvPr>
              <p14:cNvContentPartPr/>
              <p14:nvPr/>
            </p14:nvContentPartPr>
            <p14:xfrm>
              <a:off x="351629" y="1789573"/>
              <a:ext cx="2214000" cy="291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151DE0-01A9-FE4D-9DFE-74552DF5A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29" y="1681933"/>
                <a:ext cx="232164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374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7CA8-1D7E-A44C-A91D-31B88ECFFF2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AC245-DA2A-EE4A-9DC4-CC503FCC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042BCD-2B39-004B-A87F-6C1116E692B8}"/>
              </a:ext>
            </a:extLst>
          </p:cNvPr>
          <p:cNvSpPr/>
          <p:nvPr/>
        </p:nvSpPr>
        <p:spPr>
          <a:xfrm rot="14423776">
            <a:off x="2627526" y="1552302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03747-ECF9-DF4C-AD63-3EE3900DD4E9}"/>
              </a:ext>
            </a:extLst>
          </p:cNvPr>
          <p:cNvSpPr txBox="1"/>
          <p:nvPr/>
        </p:nvSpPr>
        <p:spPr>
          <a:xfrm>
            <a:off x="2577948" y="2721079"/>
            <a:ext cx="337115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Tools &gt; Install packages...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71A4A-C17B-BD43-9F14-CDA347933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1" y="3270876"/>
            <a:ext cx="3069575" cy="23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 time you open </a:t>
            </a:r>
            <a:r>
              <a:rPr lang="en-US" sz="2000" dirty="0" err="1"/>
              <a:t>RStudio</a:t>
            </a:r>
            <a:r>
              <a:rPr lang="en-US" sz="2000" dirty="0"/>
              <a:t>, it goes to a default directory, usually your home directory. </a:t>
            </a:r>
          </a:p>
          <a:p>
            <a:endParaRPr lang="en-US" sz="2000" dirty="0"/>
          </a:p>
          <a:p>
            <a:r>
              <a:rPr lang="en-US" sz="2000" dirty="0"/>
              <a:t>You can use the command </a:t>
            </a:r>
            <a:r>
              <a:rPr lang="en-US" sz="2000" b="1" dirty="0" err="1"/>
              <a:t>setwd</a:t>
            </a:r>
            <a:r>
              <a:rPr lang="en-US" sz="2000" b="1" dirty="0"/>
              <a:t>()</a:t>
            </a:r>
            <a:r>
              <a:rPr lang="en-US" sz="2000" dirty="0"/>
              <a:t> to change the working directory.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C74AD-AEA7-244B-8A53-CBA7AC32BCE4}"/>
              </a:ext>
            </a:extLst>
          </p:cNvPr>
          <p:cNvSpPr txBox="1"/>
          <p:nvPr/>
        </p:nvSpPr>
        <p:spPr>
          <a:xfrm>
            <a:off x="1306358" y="3868696"/>
            <a:ext cx="5986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setwd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("home/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aschick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/projects/workshop")</a:t>
            </a:r>
          </a:p>
        </p:txBody>
      </p:sp>
    </p:spTree>
    <p:extLst>
      <p:ext uri="{BB962C8B-B14F-4D97-AF65-F5344CB8AC3E}">
        <p14:creationId xmlns:p14="http://schemas.microsoft.com/office/powerpoint/2010/main" val="45699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22467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However: you may want to run your script on a different computer with a different directory structure where that directory does not exist. </a:t>
            </a:r>
          </a:p>
          <a:p>
            <a:endParaRPr lang="en-US" sz="2000" dirty="0"/>
          </a:p>
          <a:p>
            <a:r>
              <a:rPr lang="en-US" sz="2000" dirty="0"/>
              <a:t>Or you may want to work in multiple directories.</a:t>
            </a:r>
          </a:p>
        </p:txBody>
      </p:sp>
    </p:spTree>
    <p:extLst>
      <p:ext uri="{BB962C8B-B14F-4D97-AF65-F5344CB8AC3E}">
        <p14:creationId xmlns:p14="http://schemas.microsoft.com/office/powerpoint/2010/main" val="136056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RStudio</a:t>
            </a:r>
            <a:r>
              <a:rPr lang="en-US" dirty="0"/>
              <a:t> Project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C87A5-DB62-1A48-B8B1-3F477DE1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FF9B9CF-5D94-E64E-BA55-CE02749A33DE}"/>
              </a:ext>
            </a:extLst>
          </p:cNvPr>
          <p:cNvSpPr/>
          <p:nvPr/>
        </p:nvSpPr>
        <p:spPr>
          <a:xfrm rot="14423776">
            <a:off x="312951" y="1552303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4DCA-6A5E-0F46-9C71-6A890D7F6E63}"/>
              </a:ext>
            </a:extLst>
          </p:cNvPr>
          <p:cNvSpPr txBox="1"/>
          <p:nvPr/>
        </p:nvSpPr>
        <p:spPr>
          <a:xfrm>
            <a:off x="906310" y="2632948"/>
            <a:ext cx="267985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 &gt; New Project...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2E17C-52B7-B646-8E42-68A95812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98" y="2269388"/>
            <a:ext cx="3811029" cy="273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0145A-639F-DC42-B8B4-32D14430AAFC}"/>
              </a:ext>
            </a:extLst>
          </p:cNvPr>
          <p:cNvSpPr txBox="1"/>
          <p:nvPr/>
        </p:nvSpPr>
        <p:spPr>
          <a:xfrm>
            <a:off x="110513" y="4694041"/>
            <a:ext cx="3557072" cy="19839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Clicking on New Directory will create an </a:t>
            </a:r>
            <a:r>
              <a:rPr lang="en-US" sz="2000" dirty="0" err="1"/>
              <a:t>RStudio</a:t>
            </a:r>
            <a:r>
              <a:rPr lang="en-US" sz="2000" dirty="0"/>
              <a:t> Project.</a:t>
            </a:r>
          </a:p>
          <a:p>
            <a:endParaRPr lang="en-US" sz="2000" dirty="0"/>
          </a:p>
          <a:p>
            <a:r>
              <a:rPr lang="en-US" sz="2000" dirty="0"/>
              <a:t>This directory will have all the data, files, plots, etc. for that project as well as a .</a:t>
            </a:r>
            <a:r>
              <a:rPr lang="en-US" sz="2000" dirty="0" err="1"/>
              <a:t>Rprog</a:t>
            </a:r>
            <a:r>
              <a:rPr lang="en-US" sz="20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92797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444"/>
            <a:ext cx="7886700" cy="4351338"/>
          </a:xfrm>
        </p:spPr>
        <p:txBody>
          <a:bodyPr/>
          <a:lstStyle/>
          <a:p>
            <a:r>
              <a:rPr lang="en-US" dirty="0"/>
              <a:t>R (since 1995) is a programming language developed to teach statistics</a:t>
            </a:r>
          </a:p>
          <a:p>
            <a:r>
              <a:rPr lang="en-US" dirty="0"/>
              <a:t>R is open source (</a:t>
            </a:r>
            <a:r>
              <a:rPr lang="en-US" dirty="0" err="1"/>
              <a:t>ie</a:t>
            </a:r>
            <a:r>
              <a:rPr lang="en-US" dirty="0"/>
              <a:t>. free), widely used, flexible, and powerful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4" y="5043582"/>
            <a:ext cx="1612900" cy="12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1026" y="0"/>
            <a:ext cx="7886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6436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3A794-D440-1247-A5CB-AAA624F9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77" y="1301124"/>
            <a:ext cx="3545977" cy="47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20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8150D14-409B-7648-B553-38D99A8F9799}"/>
              </a:ext>
            </a:extLst>
          </p:cNvPr>
          <p:cNvSpPr/>
          <p:nvPr/>
        </p:nvSpPr>
        <p:spPr>
          <a:xfrm rot="3329527">
            <a:off x="4289206" y="2868485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824449" y="1814052"/>
            <a:ext cx="3160715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</p:txBody>
      </p:sp>
    </p:spTree>
    <p:extLst>
      <p:ext uri="{BB962C8B-B14F-4D97-AF65-F5344CB8AC3E}">
        <p14:creationId xmlns:p14="http://schemas.microsoft.com/office/powerpoint/2010/main" val="9716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824448" y="1814052"/>
            <a:ext cx="3991987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34A80-6C24-2145-BE2E-F779436D8E0B}"/>
              </a:ext>
            </a:extLst>
          </p:cNvPr>
          <p:cNvSpPr txBox="1"/>
          <p:nvPr/>
        </p:nvSpPr>
        <p:spPr>
          <a:xfrm>
            <a:off x="3163086" y="4533576"/>
            <a:ext cx="22617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barplot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geom_point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0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76874" y="1273724"/>
            <a:ext cx="4504607" cy="267765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Google the error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7D7B2-4D10-9C48-924D-0327D720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67" y="945386"/>
            <a:ext cx="4386565" cy="5661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7FA5D-E7B4-834B-B306-B2D0EED51D2F}"/>
              </a:ext>
            </a:extLst>
          </p:cNvPr>
          <p:cNvSpPr txBox="1"/>
          <p:nvPr/>
        </p:nvSpPr>
        <p:spPr>
          <a:xfrm>
            <a:off x="840689" y="5187041"/>
            <a:ext cx="316071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 website for tips and resources!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E01562E-FA80-6742-825F-C354B37CDF30}"/>
              </a:ext>
            </a:extLst>
          </p:cNvPr>
          <p:cNvSpPr/>
          <p:nvPr/>
        </p:nvSpPr>
        <p:spPr>
          <a:xfrm rot="5400000">
            <a:off x="1712519" y="4230184"/>
            <a:ext cx="1095462" cy="53785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F22833-0D49-5E46-812D-63674ABA6E56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and best practices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3479BB-E8B3-B042-A9F6-42676DAD6AA0}"/>
              </a:ext>
            </a:extLst>
          </p:cNvPr>
          <p:cNvSpPr txBox="1">
            <a:spLocks/>
          </p:cNvSpPr>
          <p:nvPr/>
        </p:nvSpPr>
        <p:spPr>
          <a:xfrm>
            <a:off x="638558" y="1725632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save your code in R scripts</a:t>
            </a:r>
          </a:p>
          <a:p>
            <a:r>
              <a:rPr lang="en-US" dirty="0"/>
              <a:t>Load packages using library() at the top of your script</a:t>
            </a:r>
          </a:p>
          <a:p>
            <a:r>
              <a:rPr lang="en-US" dirty="0"/>
              <a:t>Write clear, readable code with comments* </a:t>
            </a:r>
          </a:p>
          <a:p>
            <a:r>
              <a:rPr lang="en-US" dirty="0"/>
              <a:t>Be mindful of your working directory </a:t>
            </a:r>
            <a:r>
              <a:rPr lang="en-US"/>
              <a:t>or location of files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RStudio</a:t>
            </a:r>
            <a:r>
              <a:rPr lang="en-US" dirty="0"/>
              <a:t> projects to organize scripts, data, and output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53825-1608-5E48-9D06-B49CDB6847E1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*See http://adv-</a:t>
            </a:r>
            <a:r>
              <a:rPr lang="en-US" dirty="0" err="1"/>
              <a:t>r.had.co.nz</a:t>
            </a:r>
            <a:r>
              <a:rPr lang="en-US" dirty="0"/>
              <a:t>/</a:t>
            </a:r>
            <a:r>
              <a:rPr lang="en-US" dirty="0" err="1"/>
              <a:t>Style.html</a:t>
            </a:r>
            <a:r>
              <a:rPr lang="en-US" dirty="0"/>
              <a:t> for tips.</a:t>
            </a:r>
          </a:p>
        </p:txBody>
      </p:sp>
    </p:spTree>
    <p:extLst>
      <p:ext uri="{BB962C8B-B14F-4D97-AF65-F5344CB8AC3E}">
        <p14:creationId xmlns:p14="http://schemas.microsoft.com/office/powerpoint/2010/main" val="16145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8983A-5ACF-3C46-AA6C-03770DF4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9" y="282266"/>
            <a:ext cx="1612900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50A1E-7C83-894F-A3E5-C460D308153D}"/>
              </a:ext>
            </a:extLst>
          </p:cNvPr>
          <p:cNvSpPr txBox="1"/>
          <p:nvPr/>
        </p:nvSpPr>
        <p:spPr>
          <a:xfrm>
            <a:off x="3062690" y="1016346"/>
            <a:ext cx="435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Packages for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D760-8539-8F40-9EE8-87FD9E9394A8}"/>
              </a:ext>
            </a:extLst>
          </p:cNvPr>
          <p:cNvSpPr txBox="1"/>
          <p:nvPr/>
        </p:nvSpPr>
        <p:spPr>
          <a:xfrm>
            <a:off x="1297773" y="2005090"/>
            <a:ext cx="764570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car</a:t>
            </a:r>
            <a:r>
              <a:rPr lang="en-US" sz="1400" dirty="0"/>
              <a:t> – car's </a:t>
            </a:r>
            <a:r>
              <a:rPr lang="en-US" sz="1400" dirty="0" err="1">
                <a:solidFill>
                  <a:srgbClr val="00B0F0"/>
                </a:solidFill>
              </a:rPr>
              <a:t>Anova</a:t>
            </a:r>
            <a:r>
              <a:rPr lang="en-US" sz="1400" dirty="0"/>
              <a:t> function is popular for making type II and type III </a:t>
            </a:r>
            <a:r>
              <a:rPr lang="en-US" sz="1400" dirty="0" err="1"/>
              <a:t>Anova</a:t>
            </a:r>
            <a:r>
              <a:rPr lang="en-US" sz="1400" dirty="0"/>
              <a:t> tables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mgcv</a:t>
            </a:r>
            <a:r>
              <a:rPr lang="en-US" sz="1400" dirty="0"/>
              <a:t> – Generalized Additive Models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lme4/</a:t>
            </a:r>
            <a:r>
              <a:rPr lang="en-US" sz="1400" dirty="0" err="1">
                <a:solidFill>
                  <a:srgbClr val="00B0F0"/>
                </a:solidFill>
              </a:rPr>
              <a:t>nlme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/>
              <a:t>– Linear and non-linear mixed effects models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randomForest</a:t>
            </a:r>
            <a:r>
              <a:rPr lang="en-US" sz="1400" dirty="0"/>
              <a:t> – Random forest methods from machine learning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multcomp</a:t>
            </a:r>
            <a:r>
              <a:rPr lang="en-US" sz="1400" dirty="0"/>
              <a:t> – Tools for multiple comparison testing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vcd</a:t>
            </a:r>
            <a:r>
              <a:rPr lang="en-US" sz="1400" dirty="0"/>
              <a:t> – Visualization tools and tests for categorical data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glmnet</a:t>
            </a:r>
            <a:r>
              <a:rPr lang="en-US" sz="1400" dirty="0"/>
              <a:t> – Lasso and elastic-net regression methods with cross validation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survival</a:t>
            </a:r>
            <a:r>
              <a:rPr lang="en-US" sz="1400" dirty="0"/>
              <a:t> – Tools for survival analysis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caret</a:t>
            </a:r>
            <a:r>
              <a:rPr lang="en-US" sz="1400" dirty="0"/>
              <a:t> – Tools for training regression and classification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B35BB-D6A5-5342-93DE-DB6944D25A1E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support.rstudio.com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-us/articles/201057987-Quick-list-of-useful-R-packages</a:t>
            </a:r>
          </a:p>
        </p:txBody>
      </p:sp>
    </p:spTree>
    <p:extLst>
      <p:ext uri="{BB962C8B-B14F-4D97-AF65-F5344CB8AC3E}">
        <p14:creationId xmlns:p14="http://schemas.microsoft.com/office/powerpoint/2010/main" val="256015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2C140-C236-FE41-BF87-8DA89044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482" y="2625993"/>
            <a:ext cx="4653096" cy="3722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FFCDD6-682D-5044-B0F3-120401A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9" y="282266"/>
            <a:ext cx="16129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E7093-0F01-A944-A350-44D7FBC61BDB}"/>
              </a:ext>
            </a:extLst>
          </p:cNvPr>
          <p:cNvSpPr txBox="1"/>
          <p:nvPr/>
        </p:nvSpPr>
        <p:spPr>
          <a:xfrm>
            <a:off x="3062690" y="1016346"/>
            <a:ext cx="435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Packages for everything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ECDE-C537-494C-81A8-42850745269F}"/>
              </a:ext>
            </a:extLst>
          </p:cNvPr>
          <p:cNvSpPr txBox="1"/>
          <p:nvPr/>
        </p:nvSpPr>
        <p:spPr>
          <a:xfrm>
            <a:off x="176270" y="2967335"/>
            <a:ext cx="394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install.packages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("meme")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library(meme)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meme(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"data science",    	"so hot right now")</a:t>
            </a:r>
          </a:p>
        </p:txBody>
      </p:sp>
    </p:spTree>
    <p:extLst>
      <p:ext uri="{BB962C8B-B14F-4D97-AF65-F5344CB8AC3E}">
        <p14:creationId xmlns:p14="http://schemas.microsoft.com/office/powerpoint/2010/main" val="328929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444"/>
            <a:ext cx="7886700" cy="4351338"/>
          </a:xfrm>
        </p:spPr>
        <p:txBody>
          <a:bodyPr/>
          <a:lstStyle/>
          <a:p>
            <a:r>
              <a:rPr lang="en-US" dirty="0"/>
              <a:t>R (since 1995) is a programming language developed to teach statistics</a:t>
            </a:r>
          </a:p>
          <a:p>
            <a:r>
              <a:rPr lang="en-US" dirty="0"/>
              <a:t>R is open source (</a:t>
            </a:r>
            <a:r>
              <a:rPr lang="en-US" dirty="0" err="1"/>
              <a:t>ie</a:t>
            </a:r>
            <a:r>
              <a:rPr lang="en-US" dirty="0"/>
              <a:t>. free), widely used, flexible, and powerful</a:t>
            </a:r>
          </a:p>
          <a:p>
            <a:endParaRPr lang="en-US" dirty="0"/>
          </a:p>
          <a:p>
            <a:r>
              <a:rPr lang="en-US" dirty="0"/>
              <a:t>RStudio is an Integrated Development Environment (IDE) that allows users to run R in a more user-friendly way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4" y="5043582"/>
            <a:ext cx="1612900" cy="12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1026" y="0"/>
            <a:ext cx="7886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 What is RStudio?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E3EA4-0171-8541-8E61-5C74786E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43582"/>
            <a:ext cx="1350716" cy="1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1026" y="0"/>
            <a:ext cx="7886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 What is RStudio?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4DAD6-6EE1-FB49-9A66-5BE819CB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430"/>
            <a:ext cx="8989025" cy="41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looks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44222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DB2CFF-B74A-A04A-A880-AF5CDFAF595F}"/>
              </a:ext>
            </a:extLst>
          </p:cNvPr>
          <p:cNvSpPr/>
          <p:nvPr/>
        </p:nvSpPr>
        <p:spPr>
          <a:xfrm rot="7135253">
            <a:off x="344956" y="3565256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4E9372-697F-3445-8F22-CB8C37A07224}"/>
              </a:ext>
            </a:extLst>
          </p:cNvPr>
          <p:cNvSpPr/>
          <p:nvPr/>
        </p:nvSpPr>
        <p:spPr>
          <a:xfrm rot="3456828">
            <a:off x="3425328" y="2803644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</TotalTime>
  <Words>737</Words>
  <Application>Microsoft Macintosh PowerPoint</Application>
  <PresentationFormat>On-screen Show (4:3)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Menlo</vt:lpstr>
      <vt:lpstr>Office Theme</vt:lpstr>
      <vt:lpstr>Introducing R and the RStudio 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RStudio looks like this</vt:lpstr>
      <vt:lpstr>RStudio screen</vt:lpstr>
      <vt:lpstr>RStudio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Rstudio Interface</dc:title>
  <dc:creator>Alana Schick</dc:creator>
  <cp:lastModifiedBy>Alana Schick</cp:lastModifiedBy>
  <cp:revision>34</cp:revision>
  <dcterms:created xsi:type="dcterms:W3CDTF">2019-07-30T19:25:12Z</dcterms:created>
  <dcterms:modified xsi:type="dcterms:W3CDTF">2020-05-11T04:57:32Z</dcterms:modified>
</cp:coreProperties>
</file>